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2"/>
  </p:handoutMasterIdLst>
  <p:sldIdLst>
    <p:sldId id="256" r:id="rId2"/>
    <p:sldId id="261" r:id="rId3"/>
    <p:sldId id="274" r:id="rId4"/>
    <p:sldId id="275" r:id="rId5"/>
    <p:sldId id="276" r:id="rId6"/>
    <p:sldId id="277" r:id="rId7"/>
    <p:sldId id="278" r:id="rId8"/>
    <p:sldId id="25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97" autoAdjust="0"/>
    <p:restoredTop sz="94830" autoAdjust="0"/>
  </p:normalViewPr>
  <p:slideViewPr>
    <p:cSldViewPr snapToGrid="0" snapToObjects="1">
      <p:cViewPr varScale="1">
        <p:scale>
          <a:sx n="108" d="100"/>
          <a:sy n="108" d="100"/>
        </p:scale>
        <p:origin x="13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man, Harland T." userId="ab89433a-77e4-4f2e-8773-1f222dc7e9c5" providerId="ADAL" clId="{A99E32AA-0101-4E15-A68E-D5D9DFF0E71A}"/>
    <pc:docChg chg="custSel addSld modSld">
      <pc:chgData name="Holman, Harland T." userId="ab89433a-77e4-4f2e-8773-1f222dc7e9c5" providerId="ADAL" clId="{A99E32AA-0101-4E15-A68E-D5D9DFF0E71A}" dt="2023-02-13T22:25:18.933" v="763" actId="20577"/>
      <pc:docMkLst>
        <pc:docMk/>
      </pc:docMkLst>
      <pc:sldChg chg="modSp mod">
        <pc:chgData name="Holman, Harland T." userId="ab89433a-77e4-4f2e-8773-1f222dc7e9c5" providerId="ADAL" clId="{A99E32AA-0101-4E15-A68E-D5D9DFF0E71A}" dt="2023-02-13T22:23:36.802" v="713" actId="20577"/>
        <pc:sldMkLst>
          <pc:docMk/>
          <pc:sldMk cId="1383442839" sldId="274"/>
        </pc:sldMkLst>
        <pc:spChg chg="mod">
          <ac:chgData name="Holman, Harland T." userId="ab89433a-77e4-4f2e-8773-1f222dc7e9c5" providerId="ADAL" clId="{A99E32AA-0101-4E15-A68E-D5D9DFF0E71A}" dt="2023-02-13T22:23:36.802" v="713" actId="20577"/>
          <ac:spMkLst>
            <pc:docMk/>
            <pc:sldMk cId="1383442839" sldId="274"/>
            <ac:spMk id="5" creationId="{0B6C9622-3921-A1DE-6EF4-6529A8E04037}"/>
          </ac:spMkLst>
        </pc:spChg>
      </pc:sldChg>
      <pc:sldChg chg="modSp mod">
        <pc:chgData name="Holman, Harland T." userId="ab89433a-77e4-4f2e-8773-1f222dc7e9c5" providerId="ADAL" clId="{A99E32AA-0101-4E15-A68E-D5D9DFF0E71A}" dt="2023-02-13T22:25:18.933" v="763" actId="20577"/>
        <pc:sldMkLst>
          <pc:docMk/>
          <pc:sldMk cId="2120445587" sldId="275"/>
        </pc:sldMkLst>
        <pc:spChg chg="mod">
          <ac:chgData name="Holman, Harland T." userId="ab89433a-77e4-4f2e-8773-1f222dc7e9c5" providerId="ADAL" clId="{A99E32AA-0101-4E15-A68E-D5D9DFF0E71A}" dt="2023-02-13T22:25:18.933" v="763" actId="20577"/>
          <ac:spMkLst>
            <pc:docMk/>
            <pc:sldMk cId="2120445587" sldId="275"/>
            <ac:spMk id="2" creationId="{D7058A2E-2D4D-79FD-D08B-DB9DF4BD4AA3}"/>
          </ac:spMkLst>
        </pc:spChg>
      </pc:sldChg>
      <pc:sldChg chg="modSp mod">
        <pc:chgData name="Holman, Harland T." userId="ab89433a-77e4-4f2e-8773-1f222dc7e9c5" providerId="ADAL" clId="{A99E32AA-0101-4E15-A68E-D5D9DFF0E71A}" dt="2023-02-13T22:20:59.876" v="610" actId="33524"/>
        <pc:sldMkLst>
          <pc:docMk/>
          <pc:sldMk cId="4076176145" sldId="276"/>
        </pc:sldMkLst>
        <pc:spChg chg="mod">
          <ac:chgData name="Holman, Harland T." userId="ab89433a-77e4-4f2e-8773-1f222dc7e9c5" providerId="ADAL" clId="{A99E32AA-0101-4E15-A68E-D5D9DFF0E71A}" dt="2023-02-13T22:20:59.876" v="610" actId="33524"/>
          <ac:spMkLst>
            <pc:docMk/>
            <pc:sldMk cId="4076176145" sldId="276"/>
            <ac:spMk id="2" creationId="{D7058A2E-2D4D-79FD-D08B-DB9DF4BD4AA3}"/>
          </ac:spMkLst>
        </pc:spChg>
      </pc:sldChg>
      <pc:sldChg chg="modSp mod">
        <pc:chgData name="Holman, Harland T." userId="ab89433a-77e4-4f2e-8773-1f222dc7e9c5" providerId="ADAL" clId="{A99E32AA-0101-4E15-A68E-D5D9DFF0E71A}" dt="2023-02-13T21:28:58.066" v="99" actId="20577"/>
        <pc:sldMkLst>
          <pc:docMk/>
          <pc:sldMk cId="3665358767" sldId="277"/>
        </pc:sldMkLst>
        <pc:spChg chg="mod">
          <ac:chgData name="Holman, Harland T." userId="ab89433a-77e4-4f2e-8773-1f222dc7e9c5" providerId="ADAL" clId="{A99E32AA-0101-4E15-A68E-D5D9DFF0E71A}" dt="2023-02-13T21:28:58.066" v="99" actId="20577"/>
          <ac:spMkLst>
            <pc:docMk/>
            <pc:sldMk cId="3665358767" sldId="277"/>
            <ac:spMk id="2" creationId="{D7058A2E-2D4D-79FD-D08B-DB9DF4BD4AA3}"/>
          </ac:spMkLst>
        </pc:spChg>
        <pc:spChg chg="mod">
          <ac:chgData name="Holman, Harland T." userId="ab89433a-77e4-4f2e-8773-1f222dc7e9c5" providerId="ADAL" clId="{A99E32AA-0101-4E15-A68E-D5D9DFF0E71A}" dt="2023-02-13T21:28:30.393" v="27" actId="20577"/>
          <ac:spMkLst>
            <pc:docMk/>
            <pc:sldMk cId="3665358767" sldId="277"/>
            <ac:spMk id="3" creationId="{0D778EBA-24E4-3361-4B39-89F2136C095D}"/>
          </ac:spMkLst>
        </pc:spChg>
      </pc:sldChg>
      <pc:sldChg chg="modSp add mod">
        <pc:chgData name="Holman, Harland T." userId="ab89433a-77e4-4f2e-8773-1f222dc7e9c5" providerId="ADAL" clId="{A99E32AA-0101-4E15-A68E-D5D9DFF0E71A}" dt="2023-02-13T21:31:10.235" v="413" actId="20577"/>
        <pc:sldMkLst>
          <pc:docMk/>
          <pc:sldMk cId="2106143417" sldId="278"/>
        </pc:sldMkLst>
        <pc:spChg chg="mod">
          <ac:chgData name="Holman, Harland T." userId="ab89433a-77e4-4f2e-8773-1f222dc7e9c5" providerId="ADAL" clId="{A99E32AA-0101-4E15-A68E-D5D9DFF0E71A}" dt="2023-02-13T21:31:10.235" v="413" actId="20577"/>
          <ac:spMkLst>
            <pc:docMk/>
            <pc:sldMk cId="2106143417" sldId="278"/>
            <ac:spMk id="2" creationId="{D7058A2E-2D4D-79FD-D08B-DB9DF4BD4AA3}"/>
          </ac:spMkLst>
        </pc:spChg>
        <pc:spChg chg="mod">
          <ac:chgData name="Holman, Harland T." userId="ab89433a-77e4-4f2e-8773-1f222dc7e9c5" providerId="ADAL" clId="{A99E32AA-0101-4E15-A68E-D5D9DFF0E71A}" dt="2023-02-13T21:29:16.181" v="113" actId="20577"/>
          <ac:spMkLst>
            <pc:docMk/>
            <pc:sldMk cId="2106143417" sldId="278"/>
            <ac:spMk id="3" creationId="{0D778EBA-24E4-3361-4B39-89F2136C095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Myriad Pro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B61A6-4DB1-6846-AEB0-99F82C64188C}" type="datetimeFigureOut">
              <a:rPr lang="en-US" smtClean="0">
                <a:latin typeface="Myriad Pro"/>
              </a:rPr>
              <a:pPr/>
              <a:t>2/13/2023</a:t>
            </a:fld>
            <a:endParaRPr lang="en-US" dirty="0">
              <a:latin typeface="Myriad Pro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Myriad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08313-717A-FE49-ABF8-5D0685C54A8E}" type="slidenum">
              <a:rPr lang="en-US" smtClean="0">
                <a:latin typeface="Myriad Pro"/>
              </a:rPr>
              <a:pPr/>
              <a:t>‹#›</a:t>
            </a:fld>
            <a:endParaRPr lang="en-US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092398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>
          <a:xfrm>
            <a:off x="557196" y="1881263"/>
            <a:ext cx="7038523" cy="110065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solidFill>
                  <a:srgbClr val="154B3B"/>
                </a:solidFill>
                <a:latin typeface="Myriad Pro"/>
                <a:cs typeface="Myriad Pro"/>
              </a:rPr>
              <a:t>Presentation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597384" y="2837372"/>
            <a:ext cx="5548944" cy="77555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Myriad Pro"/>
                <a:cs typeface="Myriad Pro"/>
              </a:rPr>
              <a:t>Subtitle or Date</a:t>
            </a:r>
          </a:p>
        </p:txBody>
      </p:sp>
    </p:spTree>
    <p:extLst>
      <p:ext uri="{BB962C8B-B14F-4D97-AF65-F5344CB8AC3E}">
        <p14:creationId xmlns:p14="http://schemas.microsoft.com/office/powerpoint/2010/main" val="308003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83200" y="1550983"/>
            <a:ext cx="5549900" cy="3625850"/>
          </a:xfrm>
          <a:prstGeom prst="rect">
            <a:avLst/>
          </a:prstGeom>
        </p:spPr>
        <p:txBody>
          <a:bodyPr vert="horz"/>
          <a:lstStyle>
            <a:lvl1pPr>
              <a:defRPr sz="3600"/>
            </a:lvl1pPr>
          </a:lstStyle>
          <a:p>
            <a:pPr marL="0" indent="0">
              <a:buSzPct val="100000"/>
              <a:buNone/>
            </a:pPr>
            <a:r>
              <a:rPr lang="en-US" sz="3600" dirty="0">
                <a:latin typeface="Myriad Pro"/>
                <a:cs typeface="Myriad Pro"/>
              </a:rPr>
              <a:t>Body Copy Point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Myriad Pro"/>
                <a:cs typeface="Myriad Pro"/>
              </a:rPr>
              <a:t>	- Sub point one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Myriad Pro"/>
                <a:cs typeface="Myriad Pro"/>
              </a:rPr>
              <a:t>	- Sub point two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Myriad Pro"/>
                <a:cs typeface="Myriad Pro"/>
              </a:rPr>
              <a:t>	- Sub point three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511186"/>
            <a:ext cx="7038975" cy="482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HEADLINE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9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83200" y="1550983"/>
            <a:ext cx="5549900" cy="3625850"/>
          </a:xfrm>
          <a:prstGeom prst="rect">
            <a:avLst/>
          </a:prstGeom>
        </p:spPr>
        <p:txBody>
          <a:bodyPr vert="horz"/>
          <a:lstStyle>
            <a:lvl1pPr>
              <a:defRPr sz="3600"/>
            </a:lvl1pPr>
          </a:lstStyle>
          <a:p>
            <a:pPr marL="0" indent="0">
              <a:buSzPct val="100000"/>
              <a:buNone/>
            </a:pPr>
            <a:r>
              <a:rPr lang="en-US" sz="3600" dirty="0">
                <a:latin typeface="Myriad Pro"/>
                <a:cs typeface="Myriad Pro"/>
              </a:rPr>
              <a:t>Body Copy Point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Myriad Pro"/>
                <a:cs typeface="Myriad Pro"/>
              </a:rPr>
              <a:t>	- Sub point one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Myriad Pro"/>
                <a:cs typeface="Myriad Pro"/>
              </a:rPr>
              <a:t>	- Sub point two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Myriad Pro"/>
                <a:cs typeface="Myriad Pro"/>
              </a:rPr>
              <a:t>	- Sub point three</a:t>
            </a:r>
          </a:p>
        </p:txBody>
      </p:sp>
    </p:spTree>
    <p:extLst>
      <p:ext uri="{BB962C8B-B14F-4D97-AF65-F5344CB8AC3E}">
        <p14:creationId xmlns:p14="http://schemas.microsoft.com/office/powerpoint/2010/main" val="22360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511186"/>
            <a:ext cx="7038975" cy="482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COMMUNITY CAMPUSES &amp; CLINICAL SITES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1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83200" y="1550983"/>
            <a:ext cx="5549900" cy="3625850"/>
          </a:xfrm>
          <a:prstGeom prst="rect">
            <a:avLst/>
          </a:prstGeom>
        </p:spPr>
        <p:txBody>
          <a:bodyPr vert="horz"/>
          <a:lstStyle>
            <a:lvl1pPr>
              <a:defRPr sz="3600"/>
            </a:lvl1pPr>
          </a:lstStyle>
          <a:p>
            <a:pPr marL="0" indent="0">
              <a:buSzPct val="100000"/>
              <a:buNone/>
            </a:pPr>
            <a:r>
              <a:rPr lang="en-US" sz="3600" dirty="0">
                <a:latin typeface="Myriad Pro"/>
                <a:cs typeface="Myriad Pro"/>
              </a:rPr>
              <a:t>Body Copy Point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Myriad Pro"/>
                <a:cs typeface="Myriad Pro"/>
              </a:rPr>
              <a:t>	- Sub point one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Myriad Pro"/>
                <a:cs typeface="Myriad Pro"/>
              </a:rPr>
              <a:t>	- Sub point two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Myriad Pro"/>
                <a:cs typeface="Myriad Pro"/>
              </a:rPr>
              <a:t>	- Sub point three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511186"/>
            <a:ext cx="7038975" cy="482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HEADLINE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1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493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2" r:id="rId4"/>
    <p:sldLayoutId id="2147483654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597384" y="2981915"/>
            <a:ext cx="6399764" cy="1749111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Myriad Pro"/>
                <a:cs typeface="Myriad Pro"/>
              </a:rPr>
              <a:t>2/13/2023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Harland Holman, MD</a:t>
            </a:r>
          </a:p>
          <a:p>
            <a:pPr algn="l"/>
            <a:r>
              <a:rPr lang="en-US" sz="2000" dirty="0">
                <a:cs typeface="Myriad Pro"/>
              </a:rPr>
              <a:t>Jamie Alan, PharmD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Mary Finedore, MS2</a:t>
            </a:r>
          </a:p>
          <a:p>
            <a:pPr algn="l"/>
            <a:r>
              <a:rPr lang="en-US" sz="2000" dirty="0">
                <a:cs typeface="Myriad Pro"/>
              </a:rPr>
              <a:t>Wesley Swartz, MS4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Myriad Pro"/>
                <a:cs typeface="Myriad Pro"/>
              </a:rPr>
              <a:t>Brian McAllister, MS2</a:t>
            </a:r>
          </a:p>
          <a:p>
            <a:pPr algn="l"/>
            <a:r>
              <a:rPr lang="en-US" sz="2000" dirty="0">
                <a:cs typeface="Myriad Pro"/>
              </a:rPr>
              <a:t>Patricio Ruano, MS2</a:t>
            </a:r>
          </a:p>
          <a:p>
            <a:pPr algn="l"/>
            <a:r>
              <a:rPr lang="en-US" sz="2000" dirty="0">
                <a:cs typeface="Myriad Pro"/>
              </a:rPr>
              <a:t>Tessa Muench, MS3</a:t>
            </a:r>
          </a:p>
          <a:p>
            <a:pPr algn="l"/>
            <a:endParaRPr lang="en-US" sz="2000" dirty="0">
              <a:cs typeface="Myriad Pro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557196" y="1881263"/>
            <a:ext cx="7038523" cy="110065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sz="5000" b="1" dirty="0">
                <a:solidFill>
                  <a:srgbClr val="154B3B"/>
                </a:solidFill>
              </a:rPr>
              <a:t>MSU COPE Presentation:</a:t>
            </a:r>
            <a:br>
              <a:rPr lang="en-US" sz="5000" b="1" dirty="0">
                <a:solidFill>
                  <a:srgbClr val="154B3B"/>
                </a:solidFill>
              </a:rPr>
            </a:br>
            <a:r>
              <a:rPr lang="en-US" sz="5000" b="1" dirty="0">
                <a:solidFill>
                  <a:srgbClr val="154B3B"/>
                </a:solidFill>
              </a:rPr>
              <a:t>HEROIC</a:t>
            </a:r>
            <a:endParaRPr lang="en-US" sz="5000" b="1" dirty="0">
              <a:solidFill>
                <a:srgbClr val="154B3B"/>
              </a:solidFill>
              <a:latin typeface="Myriad Pro"/>
              <a:cs typeface="Myriad Pro"/>
            </a:endParaRPr>
          </a:p>
        </p:txBody>
      </p:sp>
      <p:pic>
        <p:nvPicPr>
          <p:cNvPr id="3" name="Picture 2" descr="MSU-CHM-HSig-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80" y="411565"/>
            <a:ext cx="3757522" cy="10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2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42C384-1A36-C922-8C88-59D407BCF2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DEEPEN LEARNING: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second more complex case scenario will be presented.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student will have the option to visit resources to help them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students will be asked whether to refill and the will walk through the question above.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additional video will be made describing the ideal scenario, and other potential scenarios.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9FE9B-1A97-37B4-0496-636F097918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Session 1</a:t>
            </a:r>
          </a:p>
        </p:txBody>
      </p:sp>
    </p:spTree>
    <p:extLst>
      <p:ext uri="{BB962C8B-B14F-4D97-AF65-F5344CB8AC3E}">
        <p14:creationId xmlns:p14="http://schemas.microsoft.com/office/powerpoint/2010/main" val="4045742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71C218-C8F3-1967-33A7-6D0E00357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38D39-199D-7598-9DF1-C944E2046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Session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CFC66E-8726-F55F-51D4-5B7B7EBED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512314"/>
              </p:ext>
            </p:extLst>
          </p:nvPr>
        </p:nvGraphicFramePr>
        <p:xfrm>
          <a:off x="829089" y="1248223"/>
          <a:ext cx="6743700" cy="2956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43700">
                  <a:extLst>
                    <a:ext uri="{9D8B030D-6E8A-4147-A177-3AD203B41FA5}">
                      <a16:colId xmlns:a16="http://schemas.microsoft.com/office/drawing/2014/main" val="3371094506"/>
                    </a:ext>
                  </a:extLst>
                </a:gridCol>
              </a:tblGrid>
              <a:tr h="9251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ASSESSMENT FOR LEARNING/ DEVELOP METACOGNITION/ ASSESSMENT OF LEARNING: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We will determine whether the learning objectives were met based on the students’ answers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After each short answer, there will be a brief explanation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We will be able to go through and track how students are doing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The students will need to write a brief reflection on what they learned and will be encouraged to submit questions.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1764774"/>
                  </a:ext>
                </a:extLst>
              </a:tr>
              <a:tr h="930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CLOSE SESSION: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The session will be debriefed with clinical pearls from a clinician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Refer to intended learning objectives to elicit student feedback on whether the learning objectives were met.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Thank them for participating.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1035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73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38D39-199D-7598-9DF1-C944E2046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Session 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DCDB86-363E-F442-9BD5-A6BC560DC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877752"/>
              </p:ext>
            </p:extLst>
          </p:nvPr>
        </p:nvGraphicFramePr>
        <p:xfrm>
          <a:off x="457200" y="1329943"/>
          <a:ext cx="8229600" cy="4448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4600">
                  <a:extLst>
                    <a:ext uri="{9D8B030D-6E8A-4147-A177-3AD203B41FA5}">
                      <a16:colId xmlns:a16="http://schemas.microsoft.com/office/drawing/2014/main" val="4058703675"/>
                    </a:ext>
                  </a:extLst>
                </a:gridCol>
                <a:gridCol w="3775000">
                  <a:extLst>
                    <a:ext uri="{9D8B030D-6E8A-4147-A177-3AD203B41FA5}">
                      <a16:colId xmlns:a16="http://schemas.microsoft.com/office/drawing/2014/main" val="1505046737"/>
                    </a:ext>
                  </a:extLst>
                </a:gridCol>
              </a:tblGrid>
              <a:tr h="44480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 basket Section 2.  Labs:  interpreting Urine drug screens (UDS)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OPEN THE SESSION: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Welcome learners/ Overview session agenda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100" dirty="0">
                          <a:effectLst/>
                        </a:rPr>
                        <a:t>Intro: Short recorded video of the purpose of the session. 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100" dirty="0">
                          <a:effectLst/>
                        </a:rPr>
                        <a:t>Outline: students can open the patient chart to look and review info including last office visit, medication list, available labs, prescription monitoring data, problem list, and allergies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Student Learning Objectives: Students will learn how to navigate the EMR while also addressing key aspects of Urine drug screen test result interpretation and management.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As a result of this session, learners will be able to/develop competence in: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     1.  Identifying the difference in common medications tested with UDS.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     2. Describing common abnormalities seen with UDS, prescribed meds not in UDS, unprescribed meds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  present, and common mimic’s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    3.  Communicating results to patient and/or the health care team appropriately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5" marR="418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OPEN THE SESION: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Welcome learners/ Overview session agenda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effectLst/>
                        </a:rPr>
                        <a:t>Intro: 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effectLst/>
                        </a:rPr>
                        <a:t>Outline: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Introduce Objectives: “As a result of this session, learners will be able to/develop competence in…”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5" marR="41845" marT="0" marB="0"/>
                </a:tc>
                <a:extLst>
                  <a:ext uri="{0D108BD9-81ED-4DB2-BD59-A6C34878D82A}">
                    <a16:rowId xmlns:a16="http://schemas.microsoft.com/office/drawing/2014/main" val="2177276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46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38D39-199D-7598-9DF1-C944E2046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Session 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5C47E9-8E12-8DCA-066C-B9D4F271A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363353"/>
              </p:ext>
            </p:extLst>
          </p:nvPr>
        </p:nvGraphicFramePr>
        <p:xfrm>
          <a:off x="457200" y="1347941"/>
          <a:ext cx="8229600" cy="4336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207729010"/>
                    </a:ext>
                  </a:extLst>
                </a:gridCol>
              </a:tblGrid>
              <a:tr h="14408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ASSESS/ ACTIVATE LEARNERS’ PRIOR KNOWLEDGE: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Determine questions that will enable you to gauge what learners already know about the topic.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effectLst/>
                        </a:rPr>
                        <a:t>Learners will engage with a simple scenario in the software. They be presented with a patient and results of a urine drug screen.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effectLst/>
                        </a:rPr>
                        <a:t>They will be asked to interpret the UDS.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effectLst/>
                        </a:rPr>
                        <a:t>They will be asked to frame the UDS in the context of the patient and their history.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effectLst/>
                        </a:rPr>
                        <a:t>They will be asked how they will communicate the results to the patient. 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effectLst/>
                        </a:rPr>
                        <a:t>A video will be made describing the ideal and alternative scenarios.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5" marR="41845" marT="0" marB="0"/>
                </a:tc>
                <a:extLst>
                  <a:ext uri="{0D108BD9-81ED-4DB2-BD59-A6C34878D82A}">
                    <a16:rowId xmlns:a16="http://schemas.microsoft.com/office/drawing/2014/main" val="482556860"/>
                  </a:ext>
                </a:extLst>
              </a:tr>
              <a:tr h="22337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DEEPEN LEARNING: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A second more complex case scenario will be presented.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effectLst/>
                        </a:rPr>
                        <a:t>The student will have the option to visit resources to help them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400" dirty="0">
                          <a:effectLst/>
                        </a:rPr>
                        <a:t>The students will be asked to interpret the UDS and they will walk through the question above.</a:t>
                      </a:r>
                    </a:p>
                    <a:p>
                      <a:pPr marL="11430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400" dirty="0">
                          <a:effectLst/>
                        </a:rPr>
                        <a:t>An additional video will be made describing the ideal scenario, and other potential scenarios.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5" marR="41845" marT="0" marB="0"/>
                </a:tc>
                <a:extLst>
                  <a:ext uri="{0D108BD9-81ED-4DB2-BD59-A6C34878D82A}">
                    <a16:rowId xmlns:a16="http://schemas.microsoft.com/office/drawing/2014/main" val="4282160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57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38D39-199D-7598-9DF1-C944E2046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Session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1E5701-DFB5-D004-340E-52B836A47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427218"/>
              </p:ext>
            </p:extLst>
          </p:nvPr>
        </p:nvGraphicFramePr>
        <p:xfrm>
          <a:off x="457200" y="2107096"/>
          <a:ext cx="8229600" cy="2553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25258345"/>
                    </a:ext>
                  </a:extLst>
                </a:gridCol>
              </a:tblGrid>
              <a:tr h="1284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ASSESSMENT FOR LEARNING/ DEVELOP METACOGNITION/ ASSESSMENT OF LEARNING: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We will determine whether the learning objectives were met based on the students’ answers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After each short answer, there will be a brief explanation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We will be able to go through and track how students are doing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The students will need to write a brief reflection on what they learned and will be encouraged to submit questions.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5" marR="41845" marT="0" marB="0"/>
                </a:tc>
                <a:extLst>
                  <a:ext uri="{0D108BD9-81ED-4DB2-BD59-A6C34878D82A}">
                    <a16:rowId xmlns:a16="http://schemas.microsoft.com/office/drawing/2014/main" val="551332354"/>
                  </a:ext>
                </a:extLst>
              </a:tr>
              <a:tr h="1090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CLOSE SESSION: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The session will be debriefed with clinical pearls from a clinician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Refer to intended learning objectives to elicit student feedback on whether the learning objectives were met.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Thank them for participating.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5" marR="41845" marT="0" marB="0"/>
                </a:tc>
                <a:extLst>
                  <a:ext uri="{0D108BD9-81ED-4DB2-BD59-A6C34878D82A}">
                    <a16:rowId xmlns:a16="http://schemas.microsoft.com/office/drawing/2014/main" val="967928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537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38D39-199D-7598-9DF1-C944E2046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Session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1E5701-DFB5-D004-340E-52B836A4704D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107096"/>
          <a:ext cx="8229600" cy="2553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25258345"/>
                    </a:ext>
                  </a:extLst>
                </a:gridCol>
              </a:tblGrid>
              <a:tr h="1284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ASSESSMENT FOR LEARNING/ DEVELOP METACOGNITION/ ASSESSMENT OF LEARNING: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We will determine whether the learning objectives were met based on the students’ answers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After each short answer, there will be a brief explanation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We will be able to go through and track how students are doing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The students will need to write a brief reflection on what they learned and will be encouraged to submit questions.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5" marR="41845" marT="0" marB="0"/>
                </a:tc>
                <a:extLst>
                  <a:ext uri="{0D108BD9-81ED-4DB2-BD59-A6C34878D82A}">
                    <a16:rowId xmlns:a16="http://schemas.microsoft.com/office/drawing/2014/main" val="551332354"/>
                  </a:ext>
                </a:extLst>
              </a:tr>
              <a:tr h="1090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CLOSE SESSION: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The session will be debriefed with clinical pearls from a clinician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Refer to intended learning objectives to elicit student feedback on whether the learning objectives were met.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Thank them for participating.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5" marR="41845" marT="0" marB="0"/>
                </a:tc>
                <a:extLst>
                  <a:ext uri="{0D108BD9-81ED-4DB2-BD59-A6C34878D82A}">
                    <a16:rowId xmlns:a16="http://schemas.microsoft.com/office/drawing/2014/main" val="967928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516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38D39-199D-7598-9DF1-C944E2046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Session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F0C87-D738-B572-B6B1-60AB4FFFE0D7}"/>
              </a:ext>
            </a:extLst>
          </p:cNvPr>
          <p:cNvSpPr txBox="1"/>
          <p:nvPr/>
        </p:nvSpPr>
        <p:spPr>
          <a:xfrm>
            <a:off x="2286000" y="1023962"/>
            <a:ext cx="457200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In-basket Section 3.  Patient Messages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OPEN THE SESSION: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Welcome learners/ Overview session agenda</a:t>
            </a: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Intro: Short recorded video of the purpose of the session.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Outline: students can open the patient chart to look and review info including last office visit,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medication list, available labs, prescription monitoring data, problem list, and allergies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Student Learning Objectives:</a:t>
            </a: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a result of this session, learners will be able to/develop competence in:</a:t>
            </a: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 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Identifying which opioid -related questions might be able to be h</a:t>
            </a:r>
            <a:r>
              <a:rPr lang="en-US" sz="1400" dirty="0">
                <a:solidFill>
                  <a:srgbClr val="07070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led over the phone with the nurse triage,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3425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vs. needing an office visit.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Detecting signs that a patient on opioids might have opioid use disorder based on messages in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3425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EMR.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Managing patient messages in the EMR including knowing how to “route” message to team members, and key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3425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Information a patient message should include.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3425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91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38D39-199D-7598-9DF1-C944E2046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Session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F0C87-D738-B572-B6B1-60AB4FFFE0D7}"/>
              </a:ext>
            </a:extLst>
          </p:cNvPr>
          <p:cNvSpPr txBox="1"/>
          <p:nvPr/>
        </p:nvSpPr>
        <p:spPr>
          <a:xfrm>
            <a:off x="2286000" y="1023962"/>
            <a:ext cx="457200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In-basket Section 3.  Patient Messages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OPEN THE SESSION: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Welcome learners/ Overview session agenda</a:t>
            </a: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Intro: Short recorded video of the purpose of the session.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Outline: students can open the patient chart to look and review info including last office visit,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medication list, available labs, prescription monitoring data, problem list, and allergies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Student Learning Objectives:</a:t>
            </a: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a result of this session, learners will be able to/develop competence in:</a:t>
            </a: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 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Identifying which opioid -related questions might be able to be h</a:t>
            </a:r>
            <a:r>
              <a:rPr lang="en-US" sz="1400" dirty="0">
                <a:solidFill>
                  <a:srgbClr val="07070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led over the phone with the nurse triage,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3425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vs. needing an office visit.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Detecting signs that a patient on opioids might have opioid use disorder based on messages in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3425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EMR.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Managing patient messages in the EMR including knowing how to “route” message to team members, and key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3425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Information a patient message should include.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3425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35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38D39-199D-7598-9DF1-C944E2046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Session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DE648-EAE4-F48C-D99E-A4498D7DD40A}"/>
              </a:ext>
            </a:extLst>
          </p:cNvPr>
          <p:cNvSpPr txBox="1"/>
          <p:nvPr/>
        </p:nvSpPr>
        <p:spPr>
          <a:xfrm>
            <a:off x="1603513" y="1126435"/>
            <a:ext cx="62417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ASSESS/ ACTIVATE LEARNERS’ PRIOR KNOWLEDGE: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Determine questions that will enable you to gauge what learners already know about the topic.</a:t>
            </a: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Learners will engage with a simple scenario in the software. They be presented with a patient and their message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 will be asked whether they will be able to address the message over the phone or whether to schedule a visit.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 will assess the patient for and OUU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 will be asked how they will communicate the results to the patient.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video will be made describing the ideal and alternative scenarios.</a:t>
            </a:r>
          </a:p>
        </p:txBody>
      </p:sp>
    </p:spTree>
    <p:extLst>
      <p:ext uri="{BB962C8B-B14F-4D97-AF65-F5344CB8AC3E}">
        <p14:creationId xmlns:p14="http://schemas.microsoft.com/office/powerpoint/2010/main" val="4189216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38D39-199D-7598-9DF1-C944E2046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Session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DE648-EAE4-F48C-D99E-A4498D7DD40A}"/>
              </a:ext>
            </a:extLst>
          </p:cNvPr>
          <p:cNvSpPr txBox="1"/>
          <p:nvPr/>
        </p:nvSpPr>
        <p:spPr>
          <a:xfrm>
            <a:off x="1603513" y="1126435"/>
            <a:ext cx="62417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DEEPEN LEARNING: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second more complex case scenario will be presented.</a:t>
            </a: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student will have the option to visit resources to help them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students will be asked to interpret respond to the message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additional video will be made describing the ideal scenario, and other potential scenarios.</a:t>
            </a:r>
          </a:p>
        </p:txBody>
      </p:sp>
    </p:spTree>
    <p:extLst>
      <p:ext uri="{BB962C8B-B14F-4D97-AF65-F5344CB8AC3E}">
        <p14:creationId xmlns:p14="http://schemas.microsoft.com/office/powerpoint/2010/main" val="370391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82663" y="574246"/>
            <a:ext cx="7038975" cy="482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COMMUNITY CAMPUSES &amp; CLINICAL SITES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5FB08E9-8260-364F-BF19-7A5AFB286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64" t="6846" r="8953" b="8317"/>
          <a:stretch/>
        </p:blipFill>
        <p:spPr>
          <a:xfrm>
            <a:off x="1575018" y="993786"/>
            <a:ext cx="6251884" cy="51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78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38D39-199D-7598-9DF1-C944E2046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Session 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DE18F2-6D85-F559-5968-B9A6495B9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450865"/>
              </p:ext>
            </p:extLst>
          </p:nvPr>
        </p:nvGraphicFramePr>
        <p:xfrm>
          <a:off x="609600" y="1128794"/>
          <a:ext cx="8229600" cy="2329388"/>
        </p:xfrm>
        <a:graphic>
          <a:graphicData uri="http://schemas.openxmlformats.org/drawingml/2006/table">
            <a:tbl>
              <a:tblPr firstRow="1" firstCol="1" bandRow="1"/>
              <a:tblGrid>
                <a:gridCol w="8229600">
                  <a:extLst>
                    <a:ext uri="{9D8B030D-6E8A-4147-A177-3AD203B41FA5}">
                      <a16:colId xmlns:a16="http://schemas.microsoft.com/office/drawing/2014/main" val="3251926739"/>
                    </a:ext>
                  </a:extLst>
                </a:gridCol>
              </a:tblGrid>
              <a:tr h="2329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LEARNING/ DEVELOP METACOGNITION/ ASSESSMENT 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LEARNING: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 will determine whether the learning objectives were met based on the students’ answers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After each short answer, there will be a brief explanation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 will be able to go through and track how students are doing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students will need to write a brief reflection on what they learned and will be encouraged to submit questions.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5" marR="41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710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03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Introduction: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C9622-3921-A1DE-6EF4-6529A8E04037}"/>
              </a:ext>
            </a:extLst>
          </p:cNvPr>
          <p:cNvSpPr txBox="1"/>
          <p:nvPr/>
        </p:nvSpPr>
        <p:spPr>
          <a:xfrm>
            <a:off x="2286000" y="1553782"/>
            <a:ext cx="45720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Gaps in Curriculum: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Students do not get experience managing in-basket messages especially with managing chronic pain, opioids, and opioid use disorder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Teaching In-Basket management can be difficult!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Goals: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competency and confidence in evaluating refill requests for controlled substances including opioids.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knowledge around interpretation of urine drug screens.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professionalism in addressing the inbox que with an emphasis on controlled substances including opioids.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4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058A2E-2D4D-79FD-D08B-DB9DF4BD4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elping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ducate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egarding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pioids in the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nbasket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urriculum: 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HEROIC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EMR </a:t>
            </a:r>
            <a:endParaRPr lang="en-US" dirty="0"/>
          </a:p>
          <a:p>
            <a:r>
              <a:rPr lang="en-US" dirty="0"/>
              <a:t>Students click on an in-basket section:</a:t>
            </a:r>
          </a:p>
          <a:p>
            <a:r>
              <a:rPr lang="en-US" dirty="0"/>
              <a:t>Labs, patient messages, and refill requests</a:t>
            </a:r>
          </a:p>
          <a:p>
            <a:r>
              <a:rPr lang="en-US" dirty="0"/>
              <a:t>Feedback will be given after they address messages.</a:t>
            </a:r>
          </a:p>
          <a:p>
            <a:r>
              <a:rPr lang="en-US" dirty="0"/>
              <a:t>When entire activity is completed students will earn extra-credit points towards Honors in the FM Clerkship.</a:t>
            </a:r>
          </a:p>
          <a:p>
            <a:r>
              <a:rPr lang="en-US" dirty="0"/>
              <a:t>Students are actively designing “cases” to load into our EMR based on learning objectives and various ages.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78EBA-24E4-3361-4B39-89F2136C09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Overall Flow</a:t>
            </a:r>
          </a:p>
        </p:txBody>
      </p:sp>
    </p:spTree>
    <p:extLst>
      <p:ext uri="{BB962C8B-B14F-4D97-AF65-F5344CB8AC3E}">
        <p14:creationId xmlns:p14="http://schemas.microsoft.com/office/powerpoint/2010/main" val="212044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058A2E-2D4D-79FD-D08B-DB9DF4BD4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25-year-old with ADHD on Adderall</a:t>
            </a:r>
          </a:p>
          <a:p>
            <a:r>
              <a:rPr lang="en-US" dirty="0"/>
              <a:t>Seeking an early refill (lost prescription)</a:t>
            </a:r>
          </a:p>
          <a:p>
            <a:r>
              <a:rPr lang="en-US" dirty="0"/>
              <a:t>Clinical case changed based on recent patient experience (using shared decision making)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78EBA-24E4-3361-4B39-89F2136C09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Patricio’s Case</a:t>
            </a:r>
          </a:p>
        </p:txBody>
      </p:sp>
    </p:spTree>
    <p:extLst>
      <p:ext uri="{BB962C8B-B14F-4D97-AF65-F5344CB8AC3E}">
        <p14:creationId xmlns:p14="http://schemas.microsoft.com/office/powerpoint/2010/main" val="407617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058A2E-2D4D-79FD-D08B-DB9DF4BD4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Wesley will screenshare during this time to show the EMR platform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78EBA-24E4-3361-4B39-89F2136C09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Wesley’s HEROIC Tour</a:t>
            </a:r>
          </a:p>
        </p:txBody>
      </p:sp>
    </p:spTree>
    <p:extLst>
      <p:ext uri="{BB962C8B-B14F-4D97-AF65-F5344CB8AC3E}">
        <p14:creationId xmlns:p14="http://schemas.microsoft.com/office/powerpoint/2010/main" val="366535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058A2E-2D4D-79FD-D08B-DB9DF4BD4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Finish building cases</a:t>
            </a:r>
          </a:p>
          <a:p>
            <a:r>
              <a:rPr lang="en-US" dirty="0"/>
              <a:t>Move HEROIC EMR to its own web page</a:t>
            </a:r>
          </a:p>
          <a:p>
            <a:r>
              <a:rPr lang="en-US" dirty="0"/>
              <a:t>Build teaching videos for each learning objective</a:t>
            </a:r>
          </a:p>
          <a:p>
            <a:r>
              <a:rPr lang="en-US" dirty="0"/>
              <a:t>Discus Honors Points at the Family Medicine Clerkship Retreat</a:t>
            </a:r>
          </a:p>
          <a:p>
            <a:r>
              <a:rPr lang="en-US" dirty="0"/>
              <a:t>Start data collection on knowledge and attitudes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78EBA-24E4-3361-4B39-89F2136C09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10614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Session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1FABB9-B62E-0E99-22F2-80FD4B5CD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62542"/>
              </p:ext>
            </p:extLst>
          </p:nvPr>
        </p:nvGraphicFramePr>
        <p:xfrm>
          <a:off x="1200150" y="1265808"/>
          <a:ext cx="6743700" cy="4286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43700">
                  <a:extLst>
                    <a:ext uri="{9D8B030D-6E8A-4147-A177-3AD203B41FA5}">
                      <a16:colId xmlns:a16="http://schemas.microsoft.com/office/drawing/2014/main" val="997102593"/>
                    </a:ext>
                  </a:extLst>
                </a:gridCol>
              </a:tblGrid>
              <a:tr h="12109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In basket Section 1. Opioid Refill Requests: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OPEN THE SESSION: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Welcome learners/ Overview session agenda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effectLst/>
                        </a:rPr>
                        <a:t>Intro: Short recorded video of the purpose of the session. 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effectLst/>
                        </a:rPr>
                        <a:t>Outline: students can open the patient to look and review info including last office visit, medication list, available labs, prescription monitoring data, problem list, and allergies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Student Learning Objectives: Understand risks and safety strategies with Opioid refills in the Electronic Medical Record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As a result of this session, learners will be able to/develop competence in: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 Describing what information should be reviewed before approving opioid refills (state pharmacy data, urine drug screen, med agreements, etc.)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 2.  Identifying common criteria that might require an office visit instead of electronic refill (early request, ask for an increase in dosing, abnormal UDS)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 3.  Review key information helpful when asked to refill for an opioid medication including:  number of pills, opioid dose in morphine equivalents per day, and next appointment.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314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56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Session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1E435-597F-5376-C0C6-136E94FED88E}"/>
              </a:ext>
            </a:extLst>
          </p:cNvPr>
          <p:cNvSpPr txBox="1"/>
          <p:nvPr/>
        </p:nvSpPr>
        <p:spPr>
          <a:xfrm>
            <a:off x="1789043" y="1391477"/>
            <a:ext cx="565867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ASSESS/ ACTIVATE LEARNERS’ PRIOR KNOWLEDGE: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Determine questions that will enable you to gauge what learners already know about the topic.</a:t>
            </a: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Learners will engage with a simple refill request in the software. They will be asked, whether to approve or not.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approved, they will write a prescription for that refill.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not approved, they will be asked to write why in a short answer form.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they decide that the patient needs an office visit, they will be asked why in a short answer form.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video at the end will explain the ideal scenario, along with other scenario</a:t>
            </a: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Students will be prompted to submit questions to the preceptors.</a:t>
            </a: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01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1898</Words>
  <Application>Microsoft Office PowerPoint</Application>
  <PresentationFormat>On-screen Show (4:3)</PresentationFormat>
  <Paragraphs>196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Myriad Pro</vt:lpstr>
      <vt:lpstr>Symbol</vt:lpstr>
      <vt:lpstr>Times New Roman</vt:lpstr>
      <vt:lpstr>Wingdings</vt:lpstr>
      <vt:lpstr>Office Theme</vt:lpstr>
      <vt:lpstr>MSU COPE Presentation: HEROIC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Main Mac - Chris</dc:creator>
  <cp:lastModifiedBy>Holman, Harland T.</cp:lastModifiedBy>
  <cp:revision>33</cp:revision>
  <cp:lastPrinted>2014-02-04T16:32:23Z</cp:lastPrinted>
  <dcterms:created xsi:type="dcterms:W3CDTF">2011-11-03T18:05:39Z</dcterms:created>
  <dcterms:modified xsi:type="dcterms:W3CDTF">2023-02-13T22:25:26Z</dcterms:modified>
</cp:coreProperties>
</file>